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8"/>
  </p:notesMasterIdLst>
  <p:handoutMasterIdLst>
    <p:handoutMasterId r:id="rId29"/>
  </p:handoutMasterIdLst>
  <p:sldIdLst>
    <p:sldId id="669" r:id="rId6"/>
    <p:sldId id="793" r:id="rId7"/>
    <p:sldId id="789" r:id="rId8"/>
    <p:sldId id="790" r:id="rId9"/>
    <p:sldId id="791" r:id="rId10"/>
    <p:sldId id="792" r:id="rId11"/>
    <p:sldId id="794" r:id="rId12"/>
    <p:sldId id="774" r:id="rId13"/>
    <p:sldId id="775" r:id="rId14"/>
    <p:sldId id="776" r:id="rId15"/>
    <p:sldId id="777" r:id="rId16"/>
    <p:sldId id="778" r:id="rId17"/>
    <p:sldId id="780" r:id="rId18"/>
    <p:sldId id="779" r:id="rId19"/>
    <p:sldId id="781" r:id="rId20"/>
    <p:sldId id="782" r:id="rId21"/>
    <p:sldId id="783" r:id="rId22"/>
    <p:sldId id="787" r:id="rId23"/>
    <p:sldId id="786" r:id="rId24"/>
    <p:sldId id="784" r:id="rId25"/>
    <p:sldId id="785" r:id="rId26"/>
    <p:sldId id="78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3D8"/>
    <a:srgbClr val="F4D0D8"/>
    <a:srgbClr val="E7E7E8"/>
    <a:srgbClr val="2FBDD5"/>
    <a:srgbClr val="4D4D4D"/>
    <a:srgbClr val="4F5683"/>
    <a:srgbClr val="88DAE7"/>
    <a:srgbClr val="242C65"/>
    <a:srgbClr val="CDD0D1"/>
    <a:srgbClr val="C9C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12" autoAdjust="0"/>
    <p:restoredTop sz="95897" autoAdjust="0"/>
  </p:normalViewPr>
  <p:slideViewPr>
    <p:cSldViewPr snapToGrid="0">
      <p:cViewPr varScale="1">
        <p:scale>
          <a:sx n="114" d="100"/>
          <a:sy n="114" d="100"/>
        </p:scale>
        <p:origin x="248" y="176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commentAuthors" Target="commentAuthor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10/11/23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10/11/23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220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19457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  <p:sldLayoutId id="214748374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OCTOBER 2023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875963"/>
          </a:xfrm>
        </p:spPr>
        <p:txBody>
          <a:bodyPr/>
          <a:lstStyle/>
          <a:p>
            <a:r>
              <a:rPr lang="en-US" sz="3600" dirty="0"/>
              <a:t>DATA ENGINEERING 1</a:t>
            </a:r>
          </a:p>
          <a:p>
            <a:r>
              <a:rPr lang="en-US" sz="3600" dirty="0"/>
              <a:t> </a:t>
            </a:r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DATA MODELING AND JOINS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8D89CD-0472-40CF-AC94-85B0285E1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969" y="1066123"/>
            <a:ext cx="78940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23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1:1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6F1BF-CA08-48FD-9EC4-B3D8FE3D8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627"/>
          <a:stretch/>
        </p:blipFill>
        <p:spPr>
          <a:xfrm>
            <a:off x="2779971" y="1038715"/>
            <a:ext cx="6505581" cy="507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0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</a:t>
            </a:r>
            <a:r>
              <a:rPr lang="en-US" dirty="0" err="1"/>
              <a:t>1:N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CA5F860-F226-4F96-85E1-DC4EECDA2E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145571"/>
              </p:ext>
            </p:extLst>
          </p:nvPr>
        </p:nvGraphicFramePr>
        <p:xfrm>
          <a:off x="4192760" y="1119934"/>
          <a:ext cx="3945916" cy="537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1523680" imgH="29295000" progId="PhotoshopElements.Image.15">
                  <p:embed/>
                </p:oleObj>
              </mc:Choice>
              <mc:Fallback>
                <p:oleObj name="Image" r:id="rId2" imgW="21523680" imgH="29295000" progId="PhotoshopElements.Image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5F860-F226-4F96-85E1-DC4EECDA2E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92760" y="1119934"/>
                        <a:ext cx="3945916" cy="5370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1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489B6A-72E7-492F-9541-91B5FCC98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09" y="2072617"/>
            <a:ext cx="3423642" cy="31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30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F00B55-8410-485D-98B7-F5B7C5BF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993" y="1313180"/>
            <a:ext cx="79940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4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1:1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9E7F9-B899-45EC-BA32-6E0EAB410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69"/>
          <a:stretch/>
        </p:blipFill>
        <p:spPr>
          <a:xfrm>
            <a:off x="3727700" y="1041859"/>
            <a:ext cx="4829431" cy="527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25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</a:t>
            </a:r>
            <a:r>
              <a:rPr lang="en-US" dirty="0" err="1"/>
              <a:t>1:N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164555-173F-4001-BE5A-1B6EF386D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9" b="3880"/>
          <a:stretch/>
        </p:blipFill>
        <p:spPr>
          <a:xfrm>
            <a:off x="4057829" y="1243954"/>
            <a:ext cx="3987732" cy="51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467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FORM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7CB4D-F4E8-465C-9673-9AA26456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063" y="1952863"/>
            <a:ext cx="3091458" cy="288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9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88CD7-205C-4386-AF3A-78A98D65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19" y="1241608"/>
            <a:ext cx="44641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24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D3E6B-1706-478A-9C9B-133F71B42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"/>
          <a:stretch/>
        </p:blipFill>
        <p:spPr>
          <a:xfrm>
            <a:off x="4792888" y="2323738"/>
            <a:ext cx="2820055" cy="27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12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9189"/>
            <a:ext cx="12192000" cy="932688"/>
          </a:xfrm>
        </p:spPr>
        <p:txBody>
          <a:bodyPr/>
          <a:lstStyle/>
          <a:p>
            <a:r>
              <a:rPr lang="en-US" dirty="0"/>
              <a:t>DATA MODELING -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15477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0C96A-58BC-45A3-818A-A3D6A447A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298" y="1252669"/>
            <a:ext cx="79593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28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D6972-EA2D-49E3-B40E-11BABC4DB3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89"/>
          <a:stretch/>
        </p:blipFill>
        <p:spPr>
          <a:xfrm>
            <a:off x="4204048" y="1040240"/>
            <a:ext cx="3718920" cy="53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95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 FORM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370C30-6C0E-46EF-B68F-0DB1E1EB2791}"/>
              </a:ext>
            </a:extLst>
          </p:cNvPr>
          <p:cNvGrpSpPr/>
          <p:nvPr/>
        </p:nvGrpSpPr>
        <p:grpSpPr>
          <a:xfrm>
            <a:off x="2665049" y="2397314"/>
            <a:ext cx="5471780" cy="2794895"/>
            <a:chOff x="836261" y="747841"/>
            <a:chExt cx="7295707" cy="372652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70500D-FB6C-4B63-B7DB-9D51E16A4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4062" y="1338262"/>
              <a:ext cx="6107906" cy="313610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7082F7-9C26-4466-B834-0F341679E7D9}"/>
                </a:ext>
              </a:extLst>
            </p:cNvPr>
            <p:cNvSpPr/>
            <p:nvPr/>
          </p:nvSpPr>
          <p:spPr>
            <a:xfrm>
              <a:off x="836261" y="747841"/>
              <a:ext cx="3354065" cy="16239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735930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ONE-TO-ONE (1:1) RELATIONSHIP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85893C-10BC-5947-B018-F4EF8B861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775" y="2665256"/>
            <a:ext cx="6884450" cy="15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120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ONE-TO-MANY (</a:t>
            </a:r>
            <a:r>
              <a:rPr lang="en-US" dirty="0" err="1"/>
              <a:t>1:N</a:t>
            </a:r>
            <a:r>
              <a:rPr lang="en-US" dirty="0"/>
              <a:t>) RELATIONSHIP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570BF2C5-148B-0A4D-8FA6-FF9A21E5C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6608" y="3066838"/>
            <a:ext cx="7458783" cy="165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644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MANY-TO-MANY (</a:t>
            </a:r>
            <a:r>
              <a:rPr lang="en-US" dirty="0" err="1"/>
              <a:t>M:N</a:t>
            </a:r>
            <a:r>
              <a:rPr lang="en-US" dirty="0"/>
              <a:t>) RELATIONSHIP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6ED65BA-062A-2E49-8549-EC2B1BC48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117" y="2675316"/>
            <a:ext cx="6793765" cy="150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637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MANY-TO-MANY (</a:t>
            </a:r>
            <a:r>
              <a:rPr lang="en-US" dirty="0" err="1"/>
              <a:t>M:N</a:t>
            </a:r>
            <a:r>
              <a:rPr lang="en-US" dirty="0"/>
              <a:t>) RELATIONSHIP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5717A3B-D73B-6C1A-B5E4-A58908D7B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360495"/>
              </p:ext>
            </p:extLst>
          </p:nvPr>
        </p:nvGraphicFramePr>
        <p:xfrm>
          <a:off x="8252057" y="4988648"/>
          <a:ext cx="2177789" cy="987534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</a:tblGrid>
              <a:tr h="2336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BOOK_ID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BOOK_TITLE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Accelerate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err="1">
                          <a:effectLst/>
                          <a:latin typeface="+mn-lt"/>
                        </a:rPr>
                        <a:t>Švejk</a:t>
                      </a:r>
                      <a:endParaRPr lang="en-US" sz="1100" u="none" strike="noStrike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Phoenix Project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8285836-EC78-433C-A519-4F56EB22E2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08728"/>
              </p:ext>
            </p:extLst>
          </p:nvPr>
        </p:nvGraphicFramePr>
        <p:xfrm>
          <a:off x="1617770" y="4971854"/>
          <a:ext cx="2177789" cy="1265747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88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470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</a:tblGrid>
              <a:tr h="2606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AUTHOR_ID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AUTHOR_NAME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Gene Kim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Nicole </a:t>
                      </a:r>
                      <a:r>
                        <a:rPr lang="en-US" sz="1100" u="none" strike="noStrike" dirty="0" err="1">
                          <a:effectLst/>
                          <a:latin typeface="+mn-lt"/>
                        </a:rPr>
                        <a:t>Forsgren</a:t>
                      </a:r>
                      <a:endParaRPr lang="en-US" sz="1100" u="none" strike="noStrike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Jaroslav </a:t>
                      </a:r>
                      <a:r>
                        <a:rPr lang="en-US" sz="1100" b="0" i="0" u="none" strike="noStrike" dirty="0" err="1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Hašek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6947346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Jez Humble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7BD0AB2-5A01-4537-138F-66A30CF77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73459"/>
              </p:ext>
            </p:extLst>
          </p:nvPr>
        </p:nvGraphicFramePr>
        <p:xfrm>
          <a:off x="4624238" y="4988648"/>
          <a:ext cx="3138616" cy="1517028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921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703">
                  <a:extLst>
                    <a:ext uri="{9D8B030D-6E8A-4147-A177-3AD203B41FA5}">
                      <a16:colId xmlns:a16="http://schemas.microsoft.com/office/drawing/2014/main" val="264315616"/>
                    </a:ext>
                  </a:extLst>
                </a:gridCol>
                <a:gridCol w="1108703">
                  <a:extLst>
                    <a:ext uri="{9D8B030D-6E8A-4147-A177-3AD203B41FA5}">
                      <a16:colId xmlns:a16="http://schemas.microsoft.com/office/drawing/2014/main" val="2530062250"/>
                    </a:ext>
                  </a:extLst>
                </a:gridCol>
              </a:tblGrid>
              <a:tr h="2606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AUTHOR_ID_FK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BOOK_ID_FK</a:t>
                      </a:r>
                      <a:endParaRPr lang="en-US" sz="1100" b="1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6947346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2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977794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C945579-7378-0D3F-7E33-7175DCB01525}"/>
              </a:ext>
            </a:extLst>
          </p:cNvPr>
          <p:cNvSpPr/>
          <p:nvPr/>
        </p:nvSpPr>
        <p:spPr>
          <a:xfrm>
            <a:off x="1789041" y="4338346"/>
            <a:ext cx="16873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AUTHORS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BF77A7-ED86-F892-9478-DB2660FD2382}"/>
              </a:ext>
            </a:extLst>
          </p:cNvPr>
          <p:cNvSpPr/>
          <p:nvPr/>
        </p:nvSpPr>
        <p:spPr>
          <a:xfrm>
            <a:off x="8539949" y="4358268"/>
            <a:ext cx="12875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BOOKS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ADE22B-C81D-D4CE-E1F2-7B61CDFDF872}"/>
              </a:ext>
            </a:extLst>
          </p:cNvPr>
          <p:cNvSpPr/>
          <p:nvPr/>
        </p:nvSpPr>
        <p:spPr>
          <a:xfrm>
            <a:off x="4734300" y="4358560"/>
            <a:ext cx="29184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pc="-2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AUTHORS_BOOKS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27CA84E-04ED-3728-CAE4-5F9BA327F85B}"/>
              </a:ext>
            </a:extLst>
          </p:cNvPr>
          <p:cNvGrpSpPr/>
          <p:nvPr/>
        </p:nvGrpSpPr>
        <p:grpSpPr>
          <a:xfrm>
            <a:off x="2364518" y="1312313"/>
            <a:ext cx="7462963" cy="2481824"/>
            <a:chOff x="2364518" y="1312313"/>
            <a:chExt cx="7462963" cy="2481824"/>
          </a:xfrm>
        </p:grpSpPr>
        <p:pic>
          <p:nvPicPr>
            <p:cNvPr id="4100" name="Picture 4">
              <a:extLst>
                <a:ext uri="{FF2B5EF4-FFF2-40B4-BE49-F238E27FC236}">
                  <a16:creationId xmlns:a16="http://schemas.microsoft.com/office/drawing/2014/main" id="{7027CD86-3714-D24C-A27D-240E23946F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4518" y="1312313"/>
              <a:ext cx="7462963" cy="2481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F10B02-4661-B5A3-E49F-305052448000}"/>
                </a:ext>
              </a:extLst>
            </p:cNvPr>
            <p:cNvSpPr txBox="1"/>
            <p:nvPr/>
          </p:nvSpPr>
          <p:spPr>
            <a:xfrm>
              <a:off x="8435522" y="2896152"/>
              <a:ext cx="11244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HU" dirty="0"/>
                <a:t>Books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19036E-FDDB-9C16-0BEA-D92F068ACB62}"/>
                </a:ext>
              </a:extLst>
            </p:cNvPr>
            <p:cNvSpPr txBox="1"/>
            <p:nvPr/>
          </p:nvSpPr>
          <p:spPr>
            <a:xfrm>
              <a:off x="2766246" y="2183893"/>
              <a:ext cx="11244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HU" dirty="0"/>
                <a:t>Authors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3315244-5537-439D-3C18-4086010503EC}"/>
                </a:ext>
              </a:extLst>
            </p:cNvPr>
            <p:cNvSpPr txBox="1"/>
            <p:nvPr/>
          </p:nvSpPr>
          <p:spPr>
            <a:xfrm>
              <a:off x="5631312" y="2221065"/>
              <a:ext cx="11244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HU" dirty="0"/>
                <a:t>Books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BACEEF-6EE9-59BA-B5FA-FE4380F81E77}"/>
                </a:ext>
              </a:extLst>
            </p:cNvPr>
            <p:cNvSpPr txBox="1"/>
            <p:nvPr/>
          </p:nvSpPr>
          <p:spPr>
            <a:xfrm>
              <a:off x="5533766" y="2970022"/>
              <a:ext cx="11244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HU" dirty="0"/>
                <a:t>Authors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839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9189"/>
            <a:ext cx="12192000" cy="932688"/>
          </a:xfrm>
        </p:spPr>
        <p:txBody>
          <a:bodyPr/>
          <a:lstStyle/>
          <a:p>
            <a:r>
              <a:rPr lang="en-US" dirty="0"/>
              <a:t>DATA JOINING</a:t>
            </a:r>
          </a:p>
        </p:txBody>
      </p:sp>
    </p:spTree>
    <p:extLst>
      <p:ext uri="{BB962C8B-B14F-4D97-AF65-F5344CB8AC3E}">
        <p14:creationId xmlns:p14="http://schemas.microsoft.com/office/powerpoint/2010/main" val="399377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FD437-67A3-4DC1-9951-2CE2DDDE2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592" y="1388935"/>
            <a:ext cx="7378816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13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1D388-04F7-45C4-8380-6F1AD1BC5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480" y="976807"/>
            <a:ext cx="75436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53713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28559</TotalTime>
  <Words>154</Words>
  <Application>Microsoft Macintosh PowerPoint</Application>
  <PresentationFormat>Widescreen</PresentationFormat>
  <Paragraphs>72</Paragraphs>
  <Slides>22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 Black</vt:lpstr>
      <vt:lpstr>Calibri</vt:lpstr>
      <vt:lpstr>Lucida Grande</vt:lpstr>
      <vt:lpstr>Trebuchet MS</vt:lpstr>
      <vt:lpstr>Epam_PPT_Template</vt:lpstr>
      <vt:lpstr>Custom Design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1698</cp:revision>
  <cp:lastPrinted>2014-07-09T13:30:36Z</cp:lastPrinted>
  <dcterms:created xsi:type="dcterms:W3CDTF">2014-07-08T13:27:24Z</dcterms:created>
  <dcterms:modified xsi:type="dcterms:W3CDTF">2023-10-11T14:44:22Z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